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regular.fntdata"/><Relationship Id="rId25" Type="http://schemas.openxmlformats.org/officeDocument/2006/relationships/slide" Target="slides/slide20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1096b26a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1096b26a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c1096b26a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c1096b26a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1143f5073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c1143f507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1096b26a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1096b26a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1096b26a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c1096b26a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c1096b26a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c1096b26a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cb9a0b0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cb9a0b0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c0ce0879b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c0ce0879b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c0b96fcac8_1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c0b96fcac8_1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0b96fcac8_1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0b96fcac8_1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965474a9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e965474a9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b9a0b074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b9a0b074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0d640a3a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c0d640a3a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c1143f5073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c1143f50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c0d640a3a1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c0d640a3a1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1096b26a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c1096b26a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0b96fcac8_1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c0b96fcac8_1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MF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0" y="1940728"/>
            <a:ext cx="9144000" cy="910200"/>
          </a:xfrm>
          <a:prstGeom prst="rect">
            <a:avLst/>
          </a:prstGeom>
          <a:ln>
            <a:noFill/>
          </a:ln>
          <a:effectLst>
            <a:outerShdw rotWithShape="0" algn="bl" dir="27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0" y="3238450"/>
            <a:ext cx="9144000" cy="1241700"/>
          </a:xfrm>
          <a:prstGeom prst="rect">
            <a:avLst/>
          </a:prstGeom>
          <a:effectLst>
            <a:outerShdw rotWithShape="0" algn="bl" dir="2700000" dist="19050">
              <a:srgbClr val="000000"/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p11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" name="Google Shape;64;p11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5" name="Google Shape;65;p11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6" name="Google Shape;66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888888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2" name="Google Shape;72;p1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" name="Google Shape;73;p13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35205"/>
              </a:buClr>
              <a:buSzPts val="3600"/>
              <a:buNone/>
              <a:defRPr sz="3600">
                <a:solidFill>
                  <a:srgbClr val="E3520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5" name="Google Shape;75;p1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Google Shape;78;p14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" name="Google Shape;79;p1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Google Shape;83;p15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" name="Google Shape;84;p15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" name="Google Shape;85;p15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35205"/>
              </a:buClr>
              <a:buSzPts val="9600"/>
              <a:buFont typeface="Lato"/>
              <a:buNone/>
              <a:defRPr sz="9600">
                <a:solidFill>
                  <a:srgbClr val="E35205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2 1">
  <p:cSld name="TITLE_2">
    <p:bg>
      <p:bgPr>
        <a:solidFill>
          <a:srgbClr val="FFFFFF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3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" name="Google Shape;15;p3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" name="Google Shape;16;p3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">
  <p:cSld name="TITLE_2_1">
    <p:bg>
      <p:bgPr>
        <a:solidFill>
          <a:srgbClr val="FFFFFF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" name="Google Shape;22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" name="Google Shape;23;p4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35205"/>
              </a:buClr>
              <a:buSzPts val="3000"/>
              <a:buNone/>
              <a:defRPr>
                <a:solidFill>
                  <a:srgbClr val="E3520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5" name="Google Shape;25;p4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">
  <p:cSld name="TITLE_2_1_1">
    <p:bg>
      <p:bgPr>
        <a:solidFill>
          <a:srgbClr val="E35205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" name="Google Shape;28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" name="Google Shape;29;p5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1">
  <p:cSld name="TITLE_1">
    <p:bg>
      <p:bgPr>
        <a:solidFill>
          <a:schemeClr val="dk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Google Shape;33;p6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" name="Google Shape;34;p6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" name="Google Shape;35;p6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6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" name="Google Shape;41;p7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7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" name="Google Shape;46;p8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" name="Google Shape;47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9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" name="Google Shape;53;p9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" name="Google Shape;54;p9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" name="Google Shape;55;p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5" Type="http://schemas.openxmlformats.org/officeDocument/2006/relationships/hyperlink" Target="https://github.com/christopherstock/Mayflower_DesignPatterns/blob/master/src/main/kotlin/strategy4/Navigator.kt" TargetMode="External"/><Relationship Id="rId6" Type="http://schemas.openxmlformats.org/officeDocument/2006/relationships/image" Target="../media/image8.png"/><Relationship Id="rId7" Type="http://schemas.openxmlformats.org/officeDocument/2006/relationships/hyperlink" Target="https://github.com/christopherstock/Mayflower_DesignPatterns/blob/master/src/main/kotlin/strategy4/Navigator.kt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oreilly.com/library/view/head-first-design/0596007124/" TargetMode="External"/><Relationship Id="rId4" Type="http://schemas.openxmlformats.org/officeDocument/2006/relationships/hyperlink" Target="https://refactoring.guru/design-patterns/strategy" TargetMode="External"/><Relationship Id="rId5" Type="http://schemas.openxmlformats.org/officeDocument/2006/relationships/hyperlink" Target="https://de.wikipedia.org/wiki/Strategie_(Entwurfsmuster)" TargetMode="External"/><Relationship Id="rId6" Type="http://schemas.openxmlformats.org/officeDocument/2006/relationships/hyperlink" Target="https://docs.google.com/presentation/d/1CQ_fGLY4sUbspgUs4ofqQ1vx3TEc1NCpAYPaxvpThjA/edit#slide=id.gcb9a0b074_1_0" TargetMode="External"/><Relationship Id="rId7" Type="http://schemas.openxmlformats.org/officeDocument/2006/relationships/hyperlink" Target="https://try.kotlinlang.org/" TargetMode="External"/><Relationship Id="rId8" Type="http://schemas.openxmlformats.org/officeDocument/2006/relationships/hyperlink" Target="https://github.com/christopherstock/Mayflower_DesignPattern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hyperlink" Target="https://translate.google.com/community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5" Type="http://schemas.openxmlformats.org/officeDocument/2006/relationships/hyperlink" Target="https://github.com/christopherstock/Mayflower_DesignPatterns/blob/master/src/main/kotlin/strategy1/Navigator.kt" TargetMode="External"/><Relationship Id="rId6" Type="http://schemas.openxmlformats.org/officeDocument/2006/relationships/image" Target="../media/image8.png"/><Relationship Id="rId7" Type="http://schemas.openxmlformats.org/officeDocument/2006/relationships/hyperlink" Target="https://github.com/christopherstock/Mayflower_DesignPatterns/blob/master/src/main/kotlin/strategy1/Navigator.kt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hyperlink" Target="https://github.com/christopherstock/Mayflower_DesignPatterns/blob/master/src/main/kotlin/strategy2/Navigator.kt" TargetMode="External"/><Relationship Id="rId5" Type="http://schemas.openxmlformats.org/officeDocument/2006/relationships/image" Target="../media/image8.png"/><Relationship Id="rId6" Type="http://schemas.openxmlformats.org/officeDocument/2006/relationships/hyperlink" Target="https://github.com/christopherstock/Mayflower_DesignPatterns/blob/master/src/main/kotlin/strategy2/Navigator.kt" TargetMode="External"/><Relationship Id="rId7" Type="http://schemas.openxmlformats.org/officeDocument/2006/relationships/hyperlink" Target="https://github.com/christopherstock/Mayflower_DesignPatterns/blob/master/src/main/kotlin/strategy3/Navigator.kt" TargetMode="External"/><Relationship Id="rId8" Type="http://schemas.openxmlformats.org/officeDocument/2006/relationships/hyperlink" Target="https://github.com/christopherstock/Mayflower_DesignPatterns/blob/master/src/main/kotlin/strategy3/Navigator.kt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ctrTitle"/>
          </p:nvPr>
        </p:nvSpPr>
        <p:spPr>
          <a:xfrm>
            <a:off x="0" y="1940728"/>
            <a:ext cx="9144000" cy="9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Strategy Pattern</a:t>
            </a:r>
            <a:endParaRPr/>
          </a:p>
        </p:txBody>
      </p:sp>
      <p:sp>
        <p:nvSpPr>
          <p:cNvPr id="95" name="Google Shape;95;p17"/>
          <p:cNvSpPr txBox="1"/>
          <p:nvPr>
            <p:ph idx="1" type="subTitle"/>
          </p:nvPr>
        </p:nvSpPr>
        <p:spPr>
          <a:xfrm>
            <a:off x="0" y="3238450"/>
            <a:ext cx="91440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Pattern DoJo, 02. März 2021</a:t>
            </a:r>
            <a:endParaRPr sz="2400"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2803" y="304228"/>
            <a:ext cx="2023375" cy="3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Implementierung</a:t>
            </a:r>
            <a:endParaRPr/>
          </a:p>
        </p:txBody>
      </p:sp>
      <p:sp>
        <p:nvSpPr>
          <p:cNvPr id="165" name="Google Shape;165;p26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de">
                <a:solidFill>
                  <a:schemeClr val="dk2"/>
                </a:solidFill>
              </a:rPr>
              <a:t>Identifizierung des </a:t>
            </a:r>
            <a:r>
              <a:rPr lang="de">
                <a:solidFill>
                  <a:srgbClr val="E35205"/>
                </a:solidFill>
              </a:rPr>
              <a:t>Algorithmus</a:t>
            </a:r>
            <a:r>
              <a:rPr lang="de">
                <a:solidFill>
                  <a:schemeClr val="dk2"/>
                </a:solidFill>
              </a:rPr>
              <a:t>, der unterschiedlich implementiert werden muss.</a:t>
            </a:r>
            <a:br>
              <a:rPr lang="de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de">
                <a:solidFill>
                  <a:schemeClr val="dk2"/>
                </a:solidFill>
              </a:rPr>
              <a:t>Definition einer </a:t>
            </a:r>
            <a:r>
              <a:rPr lang="de">
                <a:solidFill>
                  <a:srgbClr val="E35205"/>
                </a:solidFill>
              </a:rPr>
              <a:t>Strategy Interface</a:t>
            </a:r>
            <a:r>
              <a:rPr lang="de">
                <a:solidFill>
                  <a:schemeClr val="dk2"/>
                </a:solidFill>
              </a:rPr>
              <a:t> mit den erforderlichen abstrakten Methoden.</a:t>
            </a:r>
            <a:br>
              <a:rPr lang="de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de">
                <a:solidFill>
                  <a:schemeClr val="dk2"/>
                </a:solidFill>
              </a:rPr>
              <a:t>Auslagerung der verschiedenen Algor</a:t>
            </a:r>
            <a:r>
              <a:rPr lang="de">
                <a:solidFill>
                  <a:schemeClr val="dk2"/>
                </a:solidFill>
              </a:rPr>
              <a:t>i</a:t>
            </a:r>
            <a:r>
              <a:rPr lang="de">
                <a:solidFill>
                  <a:schemeClr val="dk2"/>
                </a:solidFill>
              </a:rPr>
              <a:t>thmen in eigene Klassen, welche jeweils das </a:t>
            </a:r>
            <a:r>
              <a:rPr lang="de">
                <a:solidFill>
                  <a:srgbClr val="E35205"/>
                </a:solidFill>
              </a:rPr>
              <a:t>Strategy Interface</a:t>
            </a:r>
            <a:r>
              <a:rPr lang="de">
                <a:solidFill>
                  <a:schemeClr val="dk2"/>
                </a:solidFill>
              </a:rPr>
              <a:t> implementieren.</a:t>
            </a:r>
            <a:br>
              <a:rPr lang="de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de">
                <a:solidFill>
                  <a:schemeClr val="dk2"/>
                </a:solidFill>
              </a:rPr>
              <a:t>Erzeugung einer Referenz auf die </a:t>
            </a:r>
            <a:r>
              <a:rPr lang="de">
                <a:solidFill>
                  <a:srgbClr val="E35205"/>
                </a:solidFill>
              </a:rPr>
              <a:t>Strategy Interface</a:t>
            </a:r>
            <a:r>
              <a:rPr lang="de">
                <a:solidFill>
                  <a:schemeClr val="dk2"/>
                </a:solidFill>
              </a:rPr>
              <a:t> i</a:t>
            </a:r>
            <a:r>
              <a:rPr lang="de">
                <a:solidFill>
                  <a:schemeClr val="dk2"/>
                </a:solidFill>
              </a:rPr>
              <a:t>n der Kontext Klasse </a:t>
            </a:r>
            <a:r>
              <a:rPr lang="de">
                <a:solidFill>
                  <a:schemeClr val="dk2"/>
                </a:solidFill>
              </a:rPr>
              <a:t>und Instanziierung einer konkreten </a:t>
            </a:r>
            <a:r>
              <a:rPr lang="de">
                <a:solidFill>
                  <a:srgbClr val="E35205"/>
                </a:solidFill>
              </a:rPr>
              <a:t>Strategy Klasse</a:t>
            </a:r>
            <a:r>
              <a:rPr lang="de">
                <a:solidFill>
                  <a:schemeClr val="dk2"/>
                </a:solidFill>
              </a:rPr>
              <a:t>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66" name="Google Shape;166;p26"/>
          <p:cNvPicPr preferRelativeResize="0"/>
          <p:nvPr/>
        </p:nvPicPr>
        <p:blipFill rotWithShape="1">
          <a:blip r:embed="rId3">
            <a:alphaModFix/>
          </a:blip>
          <a:srcRect b="-17552" l="1528" r="75070" t="2978"/>
          <a:stretch/>
        </p:blipFill>
        <p:spPr>
          <a:xfrm>
            <a:off x="397250" y="453714"/>
            <a:ext cx="1813949" cy="4163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Lösung</a:t>
            </a:r>
            <a:endParaRPr/>
          </a:p>
        </p:txBody>
      </p:sp>
      <p:sp>
        <p:nvSpPr>
          <p:cNvPr id="172" name="Google Shape;172;p27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Die </a:t>
            </a:r>
            <a:r>
              <a:rPr lang="de">
                <a:solidFill>
                  <a:srgbClr val="E35205"/>
                </a:solidFill>
              </a:rPr>
              <a:t>buildRoute(A, B)</a:t>
            </a:r>
            <a:r>
              <a:rPr lang="de">
                <a:solidFill>
                  <a:schemeClr val="dk2"/>
                </a:solidFill>
              </a:rPr>
              <a:t> wird von einer neuen Schnittstelle </a:t>
            </a:r>
            <a:r>
              <a:rPr lang="de">
                <a:solidFill>
                  <a:srgbClr val="E35205"/>
                </a:solidFill>
              </a:rPr>
              <a:t>RouteStrategy</a:t>
            </a:r>
            <a:r>
              <a:rPr lang="de">
                <a:solidFill>
                  <a:schemeClr val="dk2"/>
                </a:solidFill>
              </a:rPr>
              <a:t> abstrakt deklariert. Für alle benötigten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Varianten werden Klassen erstellt welche diese Schnittstelle implementieren und das konkrete Verhalten definieren.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873" y="2556202"/>
            <a:ext cx="3963250" cy="187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7"/>
          <p:cNvPicPr preferRelativeResize="0"/>
          <p:nvPr/>
        </p:nvPicPr>
        <p:blipFill rotWithShape="1">
          <a:blip r:embed="rId4">
            <a:alphaModFix/>
          </a:blip>
          <a:srcRect b="-17552" l="1528" r="75070" t="2978"/>
          <a:stretch/>
        </p:blipFill>
        <p:spPr>
          <a:xfrm>
            <a:off x="397250" y="453714"/>
            <a:ext cx="1813949" cy="416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7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2841" y="4284724"/>
            <a:ext cx="483026" cy="3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7">
            <a:hlinkClick r:id="rId7"/>
          </p:cNvPr>
          <p:cNvSpPr txBox="1"/>
          <p:nvPr/>
        </p:nvSpPr>
        <p:spPr>
          <a:xfrm>
            <a:off x="2727225" y="4281952"/>
            <a:ext cx="128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Navigator4.kt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idx="1" type="subTitle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000">
                <a:solidFill>
                  <a:schemeClr val="dk1"/>
                </a:solidFill>
              </a:rPr>
              <a:t>Jeff und das</a:t>
            </a:r>
            <a:br>
              <a:rPr b="1" lang="de" sz="3000">
                <a:solidFill>
                  <a:schemeClr val="dk1"/>
                </a:solidFill>
              </a:rPr>
            </a:br>
            <a:r>
              <a:rPr b="1" lang="de" sz="3000">
                <a:solidFill>
                  <a:schemeClr val="dk1"/>
                </a:solidFill>
              </a:rPr>
              <a:t>Strategy Pattern haben gerockt!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 sz="1800"/>
              <a:t>Jeff hat mit dem Einsatz des </a:t>
            </a:r>
            <a:r>
              <a:rPr lang="de" sz="1800">
                <a:solidFill>
                  <a:srgbClr val="E35205"/>
                </a:solidFill>
              </a:rPr>
              <a:t>Strategy Patterns</a:t>
            </a:r>
            <a:r>
              <a:rPr lang="de" sz="1800"/>
              <a:t> die Grundlage für eine gute Codestruktur geschaffen, mit der die Anwendung auch in Zukunft gesund wachsen kann.</a:t>
            </a:r>
            <a:endParaRPr sz="1800"/>
          </a:p>
        </p:txBody>
      </p:sp>
      <p:pic>
        <p:nvPicPr>
          <p:cNvPr id="182" name="Google Shape;182;p28"/>
          <p:cNvPicPr preferRelativeResize="0"/>
          <p:nvPr/>
        </p:nvPicPr>
        <p:blipFill rotWithShape="1">
          <a:blip r:embed="rId3">
            <a:alphaModFix/>
          </a:blip>
          <a:srcRect b="20862" l="1729" r="0" t="6746"/>
          <a:stretch/>
        </p:blipFill>
        <p:spPr>
          <a:xfrm>
            <a:off x="4488725" y="0"/>
            <a:ext cx="4655272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Anwendbarkeit</a:t>
            </a:r>
            <a:endParaRPr/>
          </a:p>
        </p:txBody>
      </p:sp>
      <p:sp>
        <p:nvSpPr>
          <p:cNvPr id="188" name="Google Shape;188;p29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de">
                <a:solidFill>
                  <a:srgbClr val="E35205"/>
                </a:solidFill>
              </a:rPr>
              <a:t>Kontextunabhängige</a:t>
            </a:r>
            <a:r>
              <a:rPr lang="de">
                <a:solidFill>
                  <a:schemeClr val="dk2"/>
                </a:solidFill>
              </a:rPr>
              <a:t> Auslagerung und </a:t>
            </a:r>
            <a:r>
              <a:rPr lang="de">
                <a:solidFill>
                  <a:srgbClr val="E35205"/>
                </a:solidFill>
              </a:rPr>
              <a:t>Entkopplung</a:t>
            </a:r>
            <a:r>
              <a:rPr lang="de">
                <a:solidFill>
                  <a:schemeClr val="dk2"/>
                </a:solidFill>
              </a:rPr>
              <a:t> von Logik oder Verhalten.</a:t>
            </a:r>
            <a:br>
              <a:rPr lang="de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de">
                <a:solidFill>
                  <a:schemeClr val="dk2"/>
                </a:solidFill>
              </a:rPr>
              <a:t>Beliebige Verwendung und </a:t>
            </a:r>
            <a:r>
              <a:rPr lang="de">
                <a:solidFill>
                  <a:srgbClr val="E35205"/>
                </a:solidFill>
              </a:rPr>
              <a:t>Austausch</a:t>
            </a:r>
            <a:r>
              <a:rPr lang="de">
                <a:solidFill>
                  <a:schemeClr val="dk2"/>
                </a:solidFill>
              </a:rPr>
              <a:t> der verschiedenen Algorithmen zur Laufzeit.</a:t>
            </a:r>
            <a:br>
              <a:rPr lang="de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de">
                <a:solidFill>
                  <a:schemeClr val="dk2"/>
                </a:solidFill>
              </a:rPr>
              <a:t>Kommunikation des </a:t>
            </a:r>
            <a:r>
              <a:rPr lang="de">
                <a:solidFill>
                  <a:schemeClr val="dk2"/>
                </a:solidFill>
              </a:rPr>
              <a:t>Kontext mit dem </a:t>
            </a:r>
            <a:r>
              <a:rPr lang="de">
                <a:solidFill>
                  <a:srgbClr val="E35205"/>
                </a:solidFill>
              </a:rPr>
              <a:t>Strategy Object</a:t>
            </a:r>
            <a:r>
              <a:rPr lang="de">
                <a:solidFill>
                  <a:schemeClr val="dk2"/>
                </a:solidFill>
              </a:rPr>
              <a:t> lediglich über dessen </a:t>
            </a:r>
            <a:r>
              <a:rPr lang="de">
                <a:solidFill>
                  <a:srgbClr val="E35205"/>
                </a:solidFill>
              </a:rPr>
              <a:t>Strategy Interface</a:t>
            </a:r>
            <a:r>
              <a:rPr lang="de">
                <a:solidFill>
                  <a:schemeClr val="dk2"/>
                </a:solidFill>
              </a:rPr>
              <a:t>.</a:t>
            </a:r>
            <a:br>
              <a:rPr lang="de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de">
                <a:solidFill>
                  <a:schemeClr val="dk2"/>
                </a:solidFill>
              </a:rPr>
              <a:t>Das Strategy Pattern bieten eine flexiblere Alternative zur </a:t>
            </a:r>
            <a:r>
              <a:rPr lang="de">
                <a:solidFill>
                  <a:srgbClr val="E35205"/>
                </a:solidFill>
              </a:rPr>
              <a:t>Unterklassenbildung</a:t>
            </a:r>
            <a:r>
              <a:rPr lang="de">
                <a:solidFill>
                  <a:schemeClr val="dk2"/>
                </a:solidFill>
              </a:rPr>
              <a:t> der Kontexte.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Vorteile</a:t>
            </a:r>
            <a:endParaRPr/>
          </a:p>
        </p:txBody>
      </p:sp>
      <p:sp>
        <p:nvSpPr>
          <p:cNvPr id="194" name="Google Shape;194;p30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>
                <a:solidFill>
                  <a:schemeClr val="dk2"/>
                </a:solidFill>
              </a:rPr>
              <a:t>Zusammengehörige Algorithmen werden </a:t>
            </a:r>
            <a:r>
              <a:rPr lang="de">
                <a:solidFill>
                  <a:srgbClr val="E35205"/>
                </a:solidFill>
              </a:rPr>
              <a:t>kontextunabhängig</a:t>
            </a:r>
            <a:r>
              <a:rPr lang="de">
                <a:solidFill>
                  <a:schemeClr val="dk2"/>
                </a:solidFill>
              </a:rPr>
              <a:t> getrennt und in eine </a:t>
            </a:r>
            <a:r>
              <a:rPr lang="de">
                <a:solidFill>
                  <a:srgbClr val="E35205"/>
                </a:solidFill>
              </a:rPr>
              <a:t>klare Codestruktur</a:t>
            </a:r>
            <a:r>
              <a:rPr lang="de">
                <a:solidFill>
                  <a:schemeClr val="dk2"/>
                </a:solidFill>
              </a:rPr>
              <a:t> überführt.</a:t>
            </a:r>
            <a:br>
              <a:rPr lang="de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>
                <a:solidFill>
                  <a:srgbClr val="E35205"/>
                </a:solidFill>
              </a:rPr>
              <a:t>Neue Strategien</a:t>
            </a:r>
            <a:r>
              <a:rPr lang="de">
                <a:solidFill>
                  <a:schemeClr val="dk2"/>
                </a:solidFill>
              </a:rPr>
              <a:t> können ohne großen Aufwand eingeführt werden da sie die bereits geschaffene Struktur verwenden.</a:t>
            </a:r>
            <a:br>
              <a:rPr lang="de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>
                <a:solidFill>
                  <a:schemeClr val="dk2"/>
                </a:solidFill>
              </a:rPr>
              <a:t>Das Pattern ermöglicht eine Auswahl aus verschiedenen Implementierungen und erhöht so die </a:t>
            </a:r>
            <a:r>
              <a:rPr lang="de">
                <a:solidFill>
                  <a:srgbClr val="E35205"/>
                </a:solidFill>
              </a:rPr>
              <a:t>Flexibilität</a:t>
            </a:r>
            <a:r>
              <a:rPr lang="de">
                <a:solidFill>
                  <a:schemeClr val="dk2"/>
                </a:solidFill>
              </a:rPr>
              <a:t> und </a:t>
            </a:r>
            <a:r>
              <a:rPr lang="de">
                <a:solidFill>
                  <a:srgbClr val="E35205"/>
                </a:solidFill>
              </a:rPr>
              <a:t>Wiederverwendbarkeit</a:t>
            </a:r>
            <a:r>
              <a:rPr lang="de">
                <a:solidFill>
                  <a:schemeClr val="dk2"/>
                </a:solidFill>
              </a:rPr>
              <a:t> unseres Quellcodes.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Nachteile</a:t>
            </a:r>
            <a:endParaRPr/>
          </a:p>
        </p:txBody>
      </p:sp>
      <p:sp>
        <p:nvSpPr>
          <p:cNvPr id="200" name="Google Shape;200;p31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de">
                <a:solidFill>
                  <a:schemeClr val="dk2"/>
                </a:solidFill>
              </a:rPr>
              <a:t>Die </a:t>
            </a:r>
            <a:r>
              <a:rPr lang="de">
                <a:solidFill>
                  <a:srgbClr val="E35205"/>
                </a:solidFill>
              </a:rPr>
              <a:t>Komplexität</a:t>
            </a:r>
            <a:r>
              <a:rPr lang="de">
                <a:solidFill>
                  <a:schemeClr val="dk2"/>
                </a:solidFill>
              </a:rPr>
              <a:t> des Programms wird erhöht.</a:t>
            </a:r>
            <a:br>
              <a:rPr lang="de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de">
                <a:solidFill>
                  <a:schemeClr val="dk2"/>
                </a:solidFill>
              </a:rPr>
              <a:t>Gegenüber der Implementierung der Algorithmen im Kontext entsteht ein </a:t>
            </a:r>
            <a:r>
              <a:rPr lang="de">
                <a:solidFill>
                  <a:srgbClr val="E35205"/>
                </a:solidFill>
              </a:rPr>
              <a:t>zusätzlicher Kommunikations-</a:t>
            </a:r>
            <a:br>
              <a:rPr lang="de">
                <a:solidFill>
                  <a:srgbClr val="E35205"/>
                </a:solidFill>
              </a:rPr>
            </a:br>
            <a:r>
              <a:rPr lang="de">
                <a:solidFill>
                  <a:srgbClr val="E35205"/>
                </a:solidFill>
              </a:rPr>
              <a:t>aufwand</a:t>
            </a:r>
            <a:r>
              <a:rPr lang="de">
                <a:solidFill>
                  <a:schemeClr val="dk2"/>
                </a:solidFill>
              </a:rPr>
              <a:t> zwischen Strategie und Kontext.</a:t>
            </a:r>
            <a:br>
              <a:rPr lang="de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de">
                <a:solidFill>
                  <a:schemeClr val="dk2"/>
                </a:solidFill>
              </a:rPr>
              <a:t>Übermäßige Anwendung des </a:t>
            </a:r>
            <a:r>
              <a:rPr lang="de">
                <a:solidFill>
                  <a:srgbClr val="E35205"/>
                </a:solidFill>
              </a:rPr>
              <a:t>Strategy Patterns</a:t>
            </a:r>
            <a:r>
              <a:rPr lang="de">
                <a:solidFill>
                  <a:schemeClr val="dk2"/>
                </a:solidFill>
              </a:rPr>
              <a:t> kann zu </a:t>
            </a:r>
            <a:r>
              <a:rPr lang="de">
                <a:solidFill>
                  <a:srgbClr val="E35205"/>
                </a:solidFill>
              </a:rPr>
              <a:t>Overengineering</a:t>
            </a:r>
            <a:r>
              <a:rPr lang="de">
                <a:solidFill>
                  <a:schemeClr val="dk2"/>
                </a:solidFill>
              </a:rPr>
              <a:t> führen und die Programmstruktur durch die zusätzlichen Klassen und Interfaces aufblähen.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4200"/>
              <a:t>Ja zum Strategy Pattern!</a:t>
            </a:r>
            <a:endParaRPr sz="4200"/>
          </a:p>
        </p:txBody>
      </p:sp>
      <p:sp>
        <p:nvSpPr>
          <p:cNvPr id="206" name="Google Shape;206;p32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2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2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/>
              <a:t>Familiäres Verhalten vom Kontext entkoppeln, klar  abgrenzen und damit unabhängig und wieder- verwendbar machen.</a:t>
            </a:r>
            <a:br>
              <a:rPr lang="de" sz="1600"/>
            </a:br>
            <a:r>
              <a:rPr lang="de" sz="1600"/>
              <a:t>Das nenne ich Refactoring!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de" sz="1400"/>
              <a:t>Developer,</a:t>
            </a:r>
            <a:r>
              <a:rPr b="0" lang="de" sz="1400">
                <a:solidFill>
                  <a:schemeClr val="lt1"/>
                </a:solidFill>
              </a:rPr>
              <a:t> </a:t>
            </a:r>
            <a:r>
              <a:rPr b="0" lang="de" sz="1400"/>
              <a:t>Würzburg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09" name="Google Shape;209;p32"/>
          <p:cNvSpPr txBox="1"/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68750"/>
              <a:buFont typeface="Arial"/>
              <a:buNone/>
            </a:pPr>
            <a:r>
              <a:rPr lang="de" sz="1600">
                <a:solidFill>
                  <a:schemeClr val="lt1"/>
                </a:solidFill>
              </a:rPr>
              <a:t>Verzweigungen im Code bei denen verwandtes Verhalten angewandt wird sind prädestiniert für die Anwendung des Strategy Patterns.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78571"/>
              <a:buFont typeface="Arial"/>
              <a:buNone/>
            </a:pPr>
            <a:r>
              <a:rPr b="0" lang="de" sz="1400">
                <a:solidFill>
                  <a:schemeClr val="lt1"/>
                </a:solidFill>
              </a:rPr>
              <a:t>Developer, Berlin</a:t>
            </a:r>
            <a:endParaRPr b="0"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10" name="Google Shape;210;p32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Zitate dienen nur Veranschaulichungszwecken</a:t>
            </a:r>
            <a:endParaRPr i="1"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4200"/>
              <a:t>Nein zum Strategy Pattern!</a:t>
            </a:r>
            <a:endParaRPr sz="4200"/>
          </a:p>
        </p:txBody>
      </p:sp>
      <p:sp>
        <p:nvSpPr>
          <p:cNvPr id="216" name="Google Shape;216;p33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3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3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lt1"/>
                </a:solidFill>
              </a:rPr>
              <a:t>Die Erhöhung der Komplexität unseres Quellcodes muss einen ausreichenden Mehrwert bringen.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de" sz="1400"/>
              <a:t>Developer</a:t>
            </a:r>
            <a:r>
              <a:rPr b="0" lang="de" sz="1400">
                <a:solidFill>
                  <a:schemeClr val="lt1"/>
                </a:solidFill>
              </a:rPr>
              <a:t>, </a:t>
            </a:r>
            <a:r>
              <a:rPr b="0" lang="de" sz="1400"/>
              <a:t>München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19" name="Google Shape;219;p33"/>
          <p:cNvSpPr txBox="1"/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68750"/>
              <a:buFont typeface="Arial"/>
              <a:buNone/>
            </a:pPr>
            <a:r>
              <a:rPr lang="de" sz="1600">
                <a:solidFill>
                  <a:schemeClr val="lt1"/>
                </a:solidFill>
              </a:rPr>
              <a:t>Werden die verwandten Algorithmen außerhalb der Kontextklasse gar nicht verwendet oder definieren sie nur wenig Code, sollte das Pattern nicht verwendet werden.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de" sz="1400"/>
              <a:t>Developer</a:t>
            </a:r>
            <a:r>
              <a:rPr b="0" lang="de" sz="1400">
                <a:solidFill>
                  <a:schemeClr val="lt1"/>
                </a:solidFill>
              </a:rPr>
              <a:t>, </a:t>
            </a:r>
            <a:r>
              <a:rPr b="0" lang="de" sz="1400"/>
              <a:t>Würzburg</a:t>
            </a:r>
            <a:endParaRPr b="0"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 sz="3600">
                <a:solidFill>
                  <a:schemeClr val="dk1"/>
                </a:solidFill>
              </a:rPr>
              <a:t>Vielen Dank für Ihre</a:t>
            </a:r>
            <a:br>
              <a:rPr lang="de" sz="3600">
                <a:solidFill>
                  <a:schemeClr val="dk1"/>
                </a:solidFill>
              </a:rPr>
            </a:br>
            <a:r>
              <a:rPr lang="de" sz="3600">
                <a:solidFill>
                  <a:schemeClr val="dk1"/>
                </a:solidFill>
              </a:rPr>
              <a:t>Aufmerksamkeit!</a:t>
            </a:r>
            <a:endParaRPr sz="2400"/>
          </a:p>
        </p:txBody>
      </p:sp>
      <p:sp>
        <p:nvSpPr>
          <p:cNvPr id="225" name="Google Shape;225;p34"/>
          <p:cNvSpPr txBox="1"/>
          <p:nvPr>
            <p:ph idx="4294967295" type="title"/>
          </p:nvPr>
        </p:nvSpPr>
        <p:spPr>
          <a:xfrm>
            <a:off x="535775" y="2025425"/>
            <a:ext cx="4969800" cy="28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de" sz="1720">
                <a:latin typeface="Lato"/>
                <a:ea typeface="Lato"/>
                <a:cs typeface="Lato"/>
                <a:sym typeface="Lato"/>
              </a:rPr>
              <a:t>Die wichtigsten Design Patterns werden in dem modernen Klassiker </a:t>
            </a:r>
            <a:r>
              <a:rPr b="0" lang="de" sz="1720">
                <a:solidFill>
                  <a:srgbClr val="E35205"/>
                </a:solidFill>
                <a:latin typeface="Lato"/>
                <a:ea typeface="Lato"/>
                <a:cs typeface="Lato"/>
                <a:sym typeface="Lato"/>
              </a:rPr>
              <a:t>Head First Design Patterns</a:t>
            </a:r>
            <a:r>
              <a:rPr b="0" lang="de" sz="1720">
                <a:latin typeface="Lato"/>
                <a:ea typeface="Lato"/>
                <a:cs typeface="Lato"/>
                <a:sym typeface="Lato"/>
              </a:rPr>
              <a:t> ausführlich behandelt.</a:t>
            </a:r>
            <a:endParaRPr b="0" sz="172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90"/>
              <a:buNone/>
            </a:pPr>
            <a:r>
              <a:rPr b="0" lang="de" sz="1675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Mit dem einzigartigen </a:t>
            </a:r>
            <a:r>
              <a:rPr b="0" lang="de" sz="1675">
                <a:solidFill>
                  <a:srgbClr val="E352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Head First</a:t>
            </a:r>
            <a:r>
              <a:rPr b="0" lang="de" sz="1675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Lernkonzept gelingt es den Autoren, die Materie witzig, leicht verständlich und dennoch gründlich darzustellen. Das ist nicht nur unterhaltsam, sondern auch effektiv.</a:t>
            </a:r>
            <a:endParaRPr b="0" sz="1675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5944" y="712151"/>
            <a:ext cx="3195910" cy="407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Quellen und mehr Info</a:t>
            </a:r>
            <a:endParaRPr/>
          </a:p>
        </p:txBody>
      </p:sp>
      <p:sp>
        <p:nvSpPr>
          <p:cNvPr id="232" name="Google Shape;232;p35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O’Reilly - Head First Design Patterns</a:t>
            </a:r>
            <a:br>
              <a:rPr b="1" lang="de" sz="2400"/>
            </a:br>
            <a:r>
              <a:rPr lang="de" sz="24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Strategy Pattern - Refactoring Guru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 u="sng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Wikipedia - Strategie (Entwurfsmuster)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 u="sng">
                <a:solidFill>
                  <a:srgbClr val="FFFFFF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Slides Template “Zündende Idee”</a:t>
            </a:r>
            <a:endParaRPr sz="24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 u="sng">
                <a:solidFill>
                  <a:schemeClr val="lt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Try the Kotlin Programming Language!</a:t>
            </a:r>
            <a:br>
              <a:rPr b="1" lang="de" sz="2400"/>
            </a:br>
            <a:r>
              <a:rPr lang="de" sz="2400" u="sng">
                <a:solidFill>
                  <a:schemeClr val="lt1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Code Beispiele auf GitHub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Definition</a:t>
            </a:r>
            <a:endParaRPr/>
          </a:p>
        </p:txBody>
      </p:sp>
      <p:sp>
        <p:nvSpPr>
          <p:cNvPr id="102" name="Google Shape;102;p18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>
                <a:solidFill>
                  <a:schemeClr val="dk2"/>
                </a:solidFill>
              </a:rPr>
              <a:t>Das Strategy Pattern definiert eine Familie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>
                <a:solidFill>
                  <a:schemeClr val="dk2"/>
                </a:solidFill>
              </a:rPr>
              <a:t>austauschbarer Algorithmen und kapselt diese in Klassen,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die zur Laufzeit dynamisch geladen werden können.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 rotWithShape="1">
          <a:blip r:embed="rId3">
            <a:alphaModFix/>
          </a:blip>
          <a:srcRect b="-1359" l="66957" r="5750" t="1360"/>
          <a:stretch/>
        </p:blipFill>
        <p:spPr>
          <a:xfrm>
            <a:off x="397250" y="414300"/>
            <a:ext cx="1888747" cy="4335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6"/>
          <p:cNvPicPr preferRelativeResize="0"/>
          <p:nvPr/>
        </p:nvPicPr>
        <p:blipFill rotWithShape="1">
          <a:blip r:embed="rId3">
            <a:alphaModFix/>
          </a:blip>
          <a:srcRect b="14093" l="2132" r="6751" t="655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6"/>
          <p:cNvSpPr txBox="1"/>
          <p:nvPr>
            <p:ph type="title"/>
          </p:nvPr>
        </p:nvSpPr>
        <p:spPr>
          <a:xfrm>
            <a:off x="283100" y="712150"/>
            <a:ext cx="88608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680"/>
              <a:t>Du kannst mithelfen, das Wissen</a:t>
            </a:r>
            <a:endParaRPr sz="36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680"/>
              <a:t>über Modernisierungs- und Design-Patterns weiter</a:t>
            </a:r>
            <a:endParaRPr sz="36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680"/>
              <a:t>zu verbessern, indem Du</a:t>
            </a:r>
            <a:endParaRPr sz="36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680"/>
              <a:t>Dein Wissen in der</a:t>
            </a:r>
            <a:endParaRPr sz="36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68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Gruppe Dev</a:t>
            </a:r>
            <a:r>
              <a:rPr lang="de" sz="3680"/>
              <a:t> teilst.</a:t>
            </a:r>
            <a:endParaRPr sz="368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idx="1" type="subTitle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000">
                <a:solidFill>
                  <a:schemeClr val="dk1"/>
                </a:solidFill>
              </a:rPr>
              <a:t>Jeff liebt seinen Job!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 sz="1800"/>
              <a:t>Jeff ist der leitende Entwickler einer App, welche die kürzeste Route zwischen zwei Punkte berechnet.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" sz="1800"/>
              <a:t>Sein Projekt läuft großartig und verfügt über eine gesunde Struktur. Schauen wir uns das Herzstück seiner Applikation mal an..</a:t>
            </a:r>
            <a:endParaRPr sz="1800"/>
          </a:p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 b="20862" l="1729" r="0" t="6746"/>
          <a:stretch/>
        </p:blipFill>
        <p:spPr>
          <a:xfrm>
            <a:off x="4488725" y="0"/>
            <a:ext cx="4655272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Alle handelnden Personen sind frei erfunden</a:t>
            </a:r>
            <a:endParaRPr i="1"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Problem</a:t>
            </a:r>
            <a:endParaRPr/>
          </a:p>
        </p:txBody>
      </p:sp>
      <p:sp>
        <p:nvSpPr>
          <p:cNvPr id="116" name="Google Shape;116;p20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>
                <a:solidFill>
                  <a:schemeClr val="dk2"/>
                </a:solidFill>
              </a:rPr>
              <a:t>In der</a:t>
            </a:r>
            <a:r>
              <a:rPr lang="de">
                <a:solidFill>
                  <a:schemeClr val="dk2"/>
                </a:solidFill>
              </a:rPr>
              <a:t> </a:t>
            </a:r>
            <a:r>
              <a:rPr lang="de">
                <a:solidFill>
                  <a:srgbClr val="E35205"/>
                </a:solidFill>
              </a:rPr>
              <a:t>Navigator.buildRoute(A, B)</a:t>
            </a:r>
            <a:r>
              <a:rPr lang="de">
                <a:solidFill>
                  <a:schemeClr val="dk2"/>
                </a:solidFill>
              </a:rPr>
              <a:t> wird die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>
                <a:solidFill>
                  <a:schemeClr val="dk2"/>
                </a:solidFill>
              </a:rPr>
              <a:t>kürzeste Straßennavigation für </a:t>
            </a:r>
            <a:r>
              <a:rPr lang="de">
                <a:solidFill>
                  <a:srgbClr val="E35205"/>
                </a:solidFill>
              </a:rPr>
              <a:t>PKW</a:t>
            </a:r>
            <a:r>
              <a:rPr lang="de">
                <a:solidFill>
                  <a:schemeClr val="dk2"/>
                </a:solidFill>
              </a:rPr>
              <a:t> zwischen den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>
                <a:solidFill>
                  <a:schemeClr val="dk2"/>
                </a:solidFill>
              </a:rPr>
              <a:t>beiden Punkten </a:t>
            </a:r>
            <a:r>
              <a:rPr lang="de">
                <a:solidFill>
                  <a:srgbClr val="E35205"/>
                </a:solidFill>
              </a:rPr>
              <a:t>A</a:t>
            </a:r>
            <a:r>
              <a:rPr lang="de">
                <a:solidFill>
                  <a:schemeClr val="dk2"/>
                </a:solidFill>
              </a:rPr>
              <a:t> und </a:t>
            </a:r>
            <a:r>
              <a:rPr lang="de">
                <a:solidFill>
                  <a:srgbClr val="E35205"/>
                </a:solidFill>
              </a:rPr>
              <a:t>B</a:t>
            </a:r>
            <a:r>
              <a:rPr lang="de">
                <a:solidFill>
                  <a:schemeClr val="dk2"/>
                </a:solidFill>
              </a:rPr>
              <a:t> berechnet.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6036" y="3140371"/>
            <a:ext cx="3251651" cy="13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 rotWithShape="1">
          <a:blip r:embed="rId4">
            <a:alphaModFix/>
          </a:blip>
          <a:srcRect b="-1359" l="930" r="71777" t="1360"/>
          <a:stretch/>
        </p:blipFill>
        <p:spPr>
          <a:xfrm>
            <a:off x="397250" y="414300"/>
            <a:ext cx="1888747" cy="4335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2841" y="2325647"/>
            <a:ext cx="483026" cy="3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>
            <a:hlinkClick r:id="rId7"/>
          </p:cNvPr>
          <p:cNvSpPr txBox="1"/>
          <p:nvPr/>
        </p:nvSpPr>
        <p:spPr>
          <a:xfrm>
            <a:off x="2727225" y="2322875"/>
            <a:ext cx="128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Navigator1.kt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1"/>
          <p:cNvPicPr preferRelativeResize="0"/>
          <p:nvPr/>
        </p:nvPicPr>
        <p:blipFill rotWithShape="1">
          <a:blip r:embed="rId3">
            <a:alphaModFix/>
          </a:blip>
          <a:srcRect b="15074" l="0" r="0" t="0"/>
          <a:stretch/>
        </p:blipFill>
        <p:spPr>
          <a:xfrm>
            <a:off x="0" y="0"/>
            <a:ext cx="914399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/>
          <p:nvPr/>
        </p:nvSpPr>
        <p:spPr>
          <a:xfrm>
            <a:off x="283000" y="297900"/>
            <a:ext cx="4547700" cy="45477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1"/>
          <p:cNvSpPr txBox="1"/>
          <p:nvPr>
            <p:ph idx="4294967295" type="body"/>
          </p:nvPr>
        </p:nvSpPr>
        <p:spPr>
          <a:xfrm>
            <a:off x="481300" y="529650"/>
            <a:ext cx="4151100" cy="40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800">
                <a:solidFill>
                  <a:srgbClr val="E35205"/>
                </a:solidFill>
              </a:rPr>
              <a:t>Neue Anforderungen</a:t>
            </a:r>
            <a:endParaRPr b="1" sz="2800">
              <a:solidFill>
                <a:srgbClr val="E3520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Nun soll Jeff das Programm erweitern,</a:t>
            </a:r>
            <a:br>
              <a:rPr lang="de">
                <a:solidFill>
                  <a:srgbClr val="FFFFFF"/>
                </a:solidFill>
              </a:rPr>
            </a:br>
            <a:r>
              <a:rPr lang="de">
                <a:solidFill>
                  <a:srgbClr val="FFFFFF"/>
                </a:solidFill>
              </a:rPr>
              <a:t>sodass die kürzeste Route neben </a:t>
            </a:r>
            <a:r>
              <a:rPr lang="de">
                <a:solidFill>
                  <a:srgbClr val="E35205"/>
                </a:solidFill>
              </a:rPr>
              <a:t>PKW</a:t>
            </a:r>
            <a:br>
              <a:rPr lang="de">
                <a:solidFill>
                  <a:srgbClr val="FFFFFF"/>
                </a:solidFill>
              </a:rPr>
            </a:br>
            <a:r>
              <a:rPr lang="de">
                <a:solidFill>
                  <a:srgbClr val="FFFFFF"/>
                </a:solidFill>
              </a:rPr>
              <a:t>nun auch für </a:t>
            </a:r>
            <a:r>
              <a:rPr lang="de">
                <a:solidFill>
                  <a:srgbClr val="E35205"/>
                </a:solidFill>
              </a:rPr>
              <a:t>Fahrradfahrer</a:t>
            </a:r>
            <a:r>
              <a:rPr lang="de">
                <a:solidFill>
                  <a:srgbClr val="FFFFFF"/>
                </a:solidFill>
              </a:rPr>
              <a:t> und für</a:t>
            </a:r>
            <a:br>
              <a:rPr lang="de">
                <a:solidFill>
                  <a:srgbClr val="FFFFFF"/>
                </a:solidFill>
              </a:rPr>
            </a:br>
            <a:r>
              <a:rPr lang="de">
                <a:solidFill>
                  <a:srgbClr val="FFFFFF"/>
                </a:solidFill>
              </a:rPr>
              <a:t>den </a:t>
            </a:r>
            <a:r>
              <a:rPr lang="de">
                <a:solidFill>
                  <a:srgbClr val="E35205"/>
                </a:solidFill>
              </a:rPr>
              <a:t>ÖPNV</a:t>
            </a:r>
            <a:r>
              <a:rPr lang="de">
                <a:solidFill>
                  <a:srgbClr val="FFFFFF"/>
                </a:solidFill>
              </a:rPr>
              <a:t> berechnet werden kann.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de">
                <a:solidFill>
                  <a:srgbClr val="FFFFFF"/>
                </a:solidFill>
              </a:rPr>
              <a:t>Hierfür werden möglicherweise völlig andere Routen berechnet.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Problem</a:t>
            </a:r>
            <a:endParaRPr/>
          </a:p>
        </p:txBody>
      </p:sp>
      <p:sp>
        <p:nvSpPr>
          <p:cNvPr id="133" name="Google Shape;133;p22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>
                <a:solidFill>
                  <a:schemeClr val="dk2"/>
                </a:solidFill>
              </a:rPr>
              <a:t>Um diese</a:t>
            </a:r>
            <a:r>
              <a:rPr lang="de">
                <a:solidFill>
                  <a:schemeClr val="dk2"/>
                </a:solidFill>
              </a:rPr>
              <a:t> Erweiterung durchzuführen, würde man in der </a:t>
            </a:r>
            <a:r>
              <a:rPr lang="de">
                <a:solidFill>
                  <a:srgbClr val="E35205"/>
                </a:solidFill>
              </a:rPr>
              <a:t>Navigator.buildRoute(A, B)</a:t>
            </a:r>
            <a:r>
              <a:rPr lang="de"/>
              <a:t> ansetzen und je nach gewünschtem Transportmittel den Codefluss verzweigen.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/>
              <a:t>Die hier unterschiedlichen Algorithmen würde man in eigene Funktionen überführen, um ein riesiges switch-Konstrukt zu vermeiden.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34" name="Google Shape;134;p22"/>
          <p:cNvPicPr preferRelativeResize="0"/>
          <p:nvPr/>
        </p:nvPicPr>
        <p:blipFill rotWithShape="1">
          <a:blip r:embed="rId3">
            <a:alphaModFix/>
          </a:blip>
          <a:srcRect b="-71381" l="-517" r="67336" t="-1121"/>
          <a:stretch/>
        </p:blipFill>
        <p:spPr>
          <a:xfrm>
            <a:off x="397250" y="443860"/>
            <a:ext cx="1813949" cy="416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2841" y="2325647"/>
            <a:ext cx="483026" cy="3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>
            <a:hlinkClick r:id="rId6"/>
          </p:cNvPr>
          <p:cNvSpPr txBox="1"/>
          <p:nvPr/>
        </p:nvSpPr>
        <p:spPr>
          <a:xfrm>
            <a:off x="2727225" y="2322875"/>
            <a:ext cx="128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Navigator2.kt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7" name="Google Shape;137;p22">
            <a:hlinkClick r:id="rId7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2841" y="3925847"/>
            <a:ext cx="483026" cy="3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>
            <a:hlinkClick r:id="rId8"/>
          </p:cNvPr>
          <p:cNvSpPr txBox="1"/>
          <p:nvPr/>
        </p:nvSpPr>
        <p:spPr>
          <a:xfrm>
            <a:off x="2727225" y="3923075"/>
            <a:ext cx="128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Navigator3.kt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Problem</a:t>
            </a:r>
            <a:endParaRPr/>
          </a:p>
        </p:txBody>
      </p:sp>
      <p:sp>
        <p:nvSpPr>
          <p:cNvPr id="144" name="Google Shape;144;p23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Im Zuge der Ausarbeitung für den neuen Algorithmus würde diese Erweiterung die Klasse </a:t>
            </a:r>
            <a:r>
              <a:rPr lang="de">
                <a:solidFill>
                  <a:srgbClr val="E35205"/>
                </a:solidFill>
              </a:rPr>
              <a:t>Navigator</a:t>
            </a:r>
            <a:r>
              <a:rPr lang="de">
                <a:solidFill>
                  <a:schemeClr val="dk2"/>
                </a:solidFill>
              </a:rPr>
              <a:t> aufblähen und viel Code innerhalb dieser Einheit definieren. Dieser ist an die Kontext-Klasse Navigator </a:t>
            </a:r>
            <a:r>
              <a:rPr lang="de">
                <a:solidFill>
                  <a:srgbClr val="E35205"/>
                </a:solidFill>
              </a:rPr>
              <a:t>gebunden</a:t>
            </a:r>
            <a:r>
              <a:rPr lang="de">
                <a:solidFill>
                  <a:schemeClr val="dk2"/>
                </a:solidFill>
              </a:rPr>
              <a:t> und sollte besser sauber getrennt und unabhängig definiert werden.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45" name="Google Shape;14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6036" y="2987971"/>
            <a:ext cx="3251651" cy="13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 rotWithShape="1">
          <a:blip r:embed="rId4">
            <a:alphaModFix/>
          </a:blip>
          <a:srcRect b="-72503" l="33409" r="33409" t="0"/>
          <a:stretch/>
        </p:blipFill>
        <p:spPr>
          <a:xfrm>
            <a:off x="397250" y="473421"/>
            <a:ext cx="1813949" cy="4163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4"/>
          <p:cNvPicPr preferRelativeResize="0"/>
          <p:nvPr/>
        </p:nvPicPr>
        <p:blipFill rotWithShape="1">
          <a:blip r:embed="rId3">
            <a:alphaModFix/>
          </a:blip>
          <a:srcRect b="13817" l="42585" r="7467" t="1256"/>
          <a:stretch/>
        </p:blipFill>
        <p:spPr>
          <a:xfrm>
            <a:off x="0" y="0"/>
            <a:ext cx="4567195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000">
                <a:solidFill>
                  <a:schemeClr val="dk1"/>
                </a:solidFill>
              </a:rPr>
              <a:t>Technische Schulden</a:t>
            </a:r>
            <a:r>
              <a:rPr lang="de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000000"/>
                </a:solidFill>
              </a:rPr>
              <a:t>Der neue Code macht was er soll, aber</a:t>
            </a:r>
            <a:br>
              <a:rPr lang="de" sz="1800">
                <a:solidFill>
                  <a:srgbClr val="000000"/>
                </a:solidFill>
              </a:rPr>
            </a:br>
            <a:r>
              <a:rPr lang="de" sz="1800">
                <a:solidFill>
                  <a:srgbClr val="000000"/>
                </a:solidFill>
              </a:rPr>
              <a:t>Jeff hat trotzdem </a:t>
            </a:r>
            <a:r>
              <a:rPr lang="de" sz="1800">
                <a:solidFill>
                  <a:srgbClr val="E35205"/>
                </a:solidFill>
              </a:rPr>
              <a:t>Technische Schulden</a:t>
            </a:r>
            <a:r>
              <a:rPr lang="de" sz="1800">
                <a:solidFill>
                  <a:srgbClr val="000000"/>
                </a:solidFill>
              </a:rPr>
              <a:t> produziert.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de" sz="1800">
                <a:solidFill>
                  <a:srgbClr val="000000"/>
                </a:solidFill>
              </a:rPr>
              <a:t>Seine zuvor übersichtliche Klasse </a:t>
            </a:r>
            <a:r>
              <a:rPr lang="de" sz="1800">
                <a:solidFill>
                  <a:srgbClr val="E35205"/>
                </a:solidFill>
              </a:rPr>
              <a:t>Navigator</a:t>
            </a:r>
            <a:r>
              <a:rPr lang="de" sz="1800">
                <a:solidFill>
                  <a:srgbClr val="000000"/>
                </a:solidFill>
              </a:rPr>
              <a:t> implementiert nun viel unterschiedliches Verhalten. Dies macht sie schlechter lesbar und die Struktur seines Codes spröder.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Verwendung</a:t>
            </a:r>
            <a:endParaRPr/>
          </a:p>
        </p:txBody>
      </p:sp>
      <p:sp>
        <p:nvSpPr>
          <p:cNvPr id="158" name="Google Shape;158;p25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>
                <a:solidFill>
                  <a:schemeClr val="dk2"/>
                </a:solidFill>
              </a:rPr>
              <a:t>Unterschiedliche Verhaltensweisen und deren verwendete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>
                <a:solidFill>
                  <a:schemeClr val="dk2"/>
                </a:solidFill>
              </a:rPr>
              <a:t>Algorithmen sind innerhalb einer Klasse </a:t>
            </a:r>
            <a:r>
              <a:rPr lang="de">
                <a:solidFill>
                  <a:srgbClr val="E35205"/>
                </a:solidFill>
              </a:rPr>
              <a:t>fest integriert</a:t>
            </a:r>
            <a:endParaRPr>
              <a:solidFill>
                <a:srgbClr val="E3520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>
                <a:solidFill>
                  <a:schemeClr val="dk2"/>
                </a:solidFill>
              </a:rPr>
              <a:t>und sollen von deren Kontext </a:t>
            </a:r>
            <a:r>
              <a:rPr lang="de">
                <a:solidFill>
                  <a:srgbClr val="E35205"/>
                </a:solidFill>
              </a:rPr>
              <a:t>unabhängig</a:t>
            </a:r>
            <a:r>
              <a:rPr lang="de">
                <a:solidFill>
                  <a:schemeClr val="dk2"/>
                </a:solidFill>
              </a:rPr>
              <a:t> und </a:t>
            </a:r>
            <a:r>
              <a:rPr lang="de">
                <a:solidFill>
                  <a:srgbClr val="E35205"/>
                </a:solidFill>
              </a:rPr>
              <a:t>wiederverwendbar</a:t>
            </a:r>
            <a:r>
              <a:rPr lang="de">
                <a:solidFill>
                  <a:schemeClr val="dk2"/>
                </a:solidFill>
              </a:rPr>
              <a:t> gemacht werden.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59" name="Google Shape;159;p25"/>
          <p:cNvPicPr preferRelativeResize="0"/>
          <p:nvPr/>
        </p:nvPicPr>
        <p:blipFill rotWithShape="1">
          <a:blip r:embed="rId3">
            <a:alphaModFix/>
          </a:blip>
          <a:srcRect b="-17552" l="1528" r="75070" t="2978"/>
          <a:stretch/>
        </p:blipFill>
        <p:spPr>
          <a:xfrm>
            <a:off x="397250" y="453714"/>
            <a:ext cx="1813949" cy="4163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